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notesMasterIdLst>
    <p:notesMasterId r:id="rId30"/>
  </p:notesMasterIdLst>
  <p:sldIdLst>
    <p:sldId id="285" r:id="rId5"/>
    <p:sldId id="387" r:id="rId6"/>
    <p:sldId id="257" r:id="rId7"/>
    <p:sldId id="402" r:id="rId8"/>
    <p:sldId id="388" r:id="rId9"/>
    <p:sldId id="399" r:id="rId10"/>
    <p:sldId id="414" r:id="rId11"/>
    <p:sldId id="400" r:id="rId12"/>
    <p:sldId id="415" r:id="rId13"/>
    <p:sldId id="397" r:id="rId14"/>
    <p:sldId id="398" r:id="rId15"/>
    <p:sldId id="416" r:id="rId16"/>
    <p:sldId id="403" r:id="rId17"/>
    <p:sldId id="420" r:id="rId18"/>
    <p:sldId id="413" r:id="rId19"/>
    <p:sldId id="412" r:id="rId20"/>
    <p:sldId id="404" r:id="rId21"/>
    <p:sldId id="419" r:id="rId22"/>
    <p:sldId id="406" r:id="rId23"/>
    <p:sldId id="407" r:id="rId24"/>
    <p:sldId id="409" r:id="rId25"/>
    <p:sldId id="417" r:id="rId26"/>
    <p:sldId id="410" r:id="rId27"/>
    <p:sldId id="418" r:id="rId28"/>
    <p:sldId id="411" r:id="rId2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735"/>
    <a:srgbClr val="4F81BD"/>
    <a:srgbClr val="FFF8AE"/>
    <a:srgbClr val="FFFFFF"/>
    <a:srgbClr val="414042"/>
    <a:srgbClr val="F2F4F4"/>
    <a:srgbClr val="595A5D"/>
    <a:srgbClr val="DCDCDC"/>
    <a:srgbClr val="0C9B2E"/>
    <a:srgbClr val="FFFA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20" autoAdjust="0"/>
    <p:restoredTop sz="65693" autoAdjust="0"/>
  </p:normalViewPr>
  <p:slideViewPr>
    <p:cSldViewPr snapToGrid="0" showGuides="1">
      <p:cViewPr varScale="1">
        <p:scale>
          <a:sx n="159" d="100"/>
          <a:sy n="159" d="100"/>
        </p:scale>
        <p:origin x="536" y="176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0B25AC41-3BEC-9247-8322-91B80C013F2D}" type="datetimeFigureOut">
              <a:rPr lang="en-US" smtClean="0"/>
              <a:pPr/>
              <a:t>12/17/18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719" y="-113413"/>
            <a:ext cx="9291740" cy="5256913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87899" y="3956022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87899" y="4337023"/>
            <a:ext cx="3683000" cy="369888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7899" y="1908228"/>
            <a:ext cx="7324988" cy="744537"/>
          </a:xfrm>
        </p:spPr>
        <p:txBody>
          <a:bodyPr>
            <a:noAutofit/>
          </a:bodyPr>
          <a:lstStyle>
            <a:lvl1pPr marL="0" indent="0" algn="l">
              <a:buNone/>
              <a:defRPr sz="4000" b="0" i="0" baseline="0">
                <a:latin typeface="Noto Sans CJK JP Bold" panose="020B0500000000000000" pitchFamily="34" charset="-128"/>
                <a:ea typeface="Noto Sans CJK JP Bold" panose="020B0500000000000000" pitchFamily="34" charset="-128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87899" y="2658575"/>
            <a:ext cx="6041582" cy="487849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37" y="439651"/>
            <a:ext cx="971555" cy="58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14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024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04724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607" y="-7089"/>
            <a:ext cx="9279213" cy="5249826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1647" y="1674428"/>
            <a:ext cx="6069541" cy="1250668"/>
          </a:xfrm>
        </p:spPr>
        <p:txBody>
          <a:bodyPr anchor="ctr" anchorCtr="0">
            <a:noAutofit/>
          </a:bodyPr>
          <a:lstStyle>
            <a:lvl1pPr algn="l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791" y="4706911"/>
            <a:ext cx="440655" cy="2643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475260" y="930149"/>
            <a:ext cx="6069541" cy="1250668"/>
          </a:xfrm>
        </p:spPr>
        <p:txBody>
          <a:bodyPr anchor="ctr" anchorCtr="0">
            <a:noAutofit/>
          </a:bodyPr>
          <a:lstStyle>
            <a:lvl1pPr algn="r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1647" y="1674428"/>
            <a:ext cx="6069541" cy="1250668"/>
          </a:xfrm>
        </p:spPr>
        <p:txBody>
          <a:bodyPr anchor="ctr" anchorCtr="0">
            <a:noAutofit/>
          </a:bodyPr>
          <a:lstStyle>
            <a:lvl1pPr algn="l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0702" y="1550831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i="0" cap="none">
                <a:latin typeface="Noto Sans CJK JP Bold" panose="020B0500000000000000" pitchFamily="34" charset="-128"/>
                <a:ea typeface="Noto Sans CJK JP Bold" panose="020B0500000000000000" pitchFamily="34" charset="-128"/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87899" y="2572387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rgbClr val="41404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rgbClr val="414042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rgbClr val="414042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rgbClr val="414042"/>
                </a:solidFill>
              </a:defRPr>
            </a:lvl3pPr>
            <a:lvl4pPr>
              <a:defRPr>
                <a:solidFill>
                  <a:srgbClr val="414042"/>
                </a:solidFill>
              </a:defRPr>
            </a:lvl4pPr>
            <a:lvl5pPr>
              <a:defRPr>
                <a:solidFill>
                  <a:srgbClr val="41404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459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rgbClr val="41404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336613" y="1010408"/>
            <a:ext cx="8207742" cy="3641926"/>
          </a:xfrm>
          <a:noFill/>
        </p:spPr>
        <p:txBody>
          <a:bodyPr/>
          <a:lstStyle>
            <a:lvl1pPr marL="0" indent="0">
              <a:buNone/>
              <a:defRPr lang="en-US" sz="110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968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i="0" cap="none">
                <a:solidFill>
                  <a:srgbClr val="414042"/>
                </a:solidFill>
                <a:latin typeface="Noto Sans CJK JP Bold" panose="020B0500000000000000" pitchFamily="34" charset="-128"/>
                <a:ea typeface="Noto Sans CJK JP Bold" panose="020B0500000000000000" pitchFamily="34" charset="-128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1404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4038600" cy="3472073"/>
          </a:xfrm>
        </p:spPr>
        <p:txBody>
          <a:bodyPr/>
          <a:lstStyle>
            <a:lvl1pPr>
              <a:defRPr sz="2200">
                <a:solidFill>
                  <a:srgbClr val="414042"/>
                </a:solidFill>
              </a:defRPr>
            </a:lvl1pPr>
            <a:lvl2pPr>
              <a:defRPr sz="2000">
                <a:solidFill>
                  <a:srgbClr val="414042"/>
                </a:solidFill>
              </a:defRPr>
            </a:lvl2pPr>
            <a:lvl3pPr>
              <a:defRPr sz="1600">
                <a:solidFill>
                  <a:srgbClr val="414042"/>
                </a:solidFill>
              </a:defRPr>
            </a:lvl3pPr>
            <a:lvl4pPr>
              <a:defRPr sz="1600">
                <a:solidFill>
                  <a:srgbClr val="414042"/>
                </a:solidFill>
              </a:defRPr>
            </a:lvl4pPr>
            <a:lvl5pPr>
              <a:defRPr sz="1600">
                <a:solidFill>
                  <a:srgbClr val="41404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7"/>
            <a:ext cx="4038600" cy="3472073"/>
          </a:xfrm>
        </p:spPr>
        <p:txBody>
          <a:bodyPr/>
          <a:lstStyle>
            <a:lvl1pPr>
              <a:defRPr sz="2200">
                <a:solidFill>
                  <a:srgbClr val="414042"/>
                </a:solidFill>
              </a:defRPr>
            </a:lvl1pPr>
            <a:lvl2pPr>
              <a:defRPr sz="2000">
                <a:solidFill>
                  <a:srgbClr val="414042"/>
                </a:solidFill>
              </a:defRPr>
            </a:lvl2pPr>
            <a:lvl3pPr>
              <a:defRPr sz="1600">
                <a:solidFill>
                  <a:srgbClr val="414042"/>
                </a:solidFill>
              </a:defRPr>
            </a:lvl3pPr>
            <a:lvl4pPr>
              <a:defRPr sz="1600">
                <a:solidFill>
                  <a:srgbClr val="414042"/>
                </a:solidFill>
              </a:defRPr>
            </a:lvl4pPr>
            <a:lvl5pPr>
              <a:defRPr sz="1600">
                <a:solidFill>
                  <a:srgbClr val="41404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7743" y="1008053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latin typeface="Noto Sans CJK JP Bold" panose="020B0500000000000000" pitchFamily="34" charset="-128"/>
                <a:ea typeface="Noto Sans CJK JP Bold" panose="020B0500000000000000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7743" y="1487874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1404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25569" y="1008053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>
                <a:latin typeface="Noto Sans CJK JP Bold" panose="020B0500000000000000" pitchFamily="34" charset="-128"/>
                <a:ea typeface="Noto Sans CJK JP Bold" panose="020B0500000000000000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4525569" y="1487874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8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1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5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26396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742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4140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2496747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4140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63458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4140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99034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4140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63458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99034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05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339939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479314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24980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339939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479308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24974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9939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79308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974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9939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479308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24974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Noto Sans CJK JP Regular" panose="020B0500000000000000" pitchFamily="34" charset="-128"/>
              </a:rPr>
              <a:t>© 2018, Amazon Web Services, Inc. or its Affiliates. All rights reserved.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791" y="4706911"/>
            <a:ext cx="440655" cy="26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92" r:id="rId3"/>
    <p:sldLayoutId id="2147483677" r:id="rId4"/>
    <p:sldLayoutId id="2147483678" r:id="rId5"/>
    <p:sldLayoutId id="2147483679" r:id="rId6"/>
    <p:sldLayoutId id="2147483689" r:id="rId7"/>
    <p:sldLayoutId id="2147483690" r:id="rId8"/>
    <p:sldLayoutId id="2147483691" r:id="rId9"/>
    <p:sldLayoutId id="2147483680" r:id="rId10"/>
    <p:sldLayoutId id="2147483681" r:id="rId11"/>
    <p:sldLayoutId id="2147483682" r:id="rId12"/>
    <p:sldLayoutId id="2147483693" r:id="rId13"/>
    <p:sldLayoutId id="2147483694" r:id="rId14"/>
    <p:sldLayoutId id="2147483695" r:id="rId15"/>
    <p:sldLayoutId id="214748368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i="0" kern="1200">
          <a:solidFill>
            <a:srgbClr val="0E2735"/>
          </a:solidFill>
          <a:latin typeface="Noto Sans CJK JP Regular" panose="020B0500000000000000" pitchFamily="34" charset="-128"/>
          <a:ea typeface="Noto Sans CJK JP Regular" panose="020B0500000000000000" pitchFamily="34" charset="-128"/>
          <a:cs typeface="Noto Sans CJK JP Regular" panose="020B0500000000000000" pitchFamily="34" charset="-128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b="0" i="0" kern="1200">
          <a:solidFill>
            <a:srgbClr val="414042"/>
          </a:solidFill>
          <a:latin typeface="Noto Sans CJK JP Regular" panose="020B0500000000000000" pitchFamily="34" charset="-128"/>
          <a:ea typeface="Noto Sans CJK JP Regular" panose="020B0500000000000000" pitchFamily="34" charset="-128"/>
          <a:cs typeface="Noto Sans CJK JP Regular" panose="020B0500000000000000" pitchFamily="34" charset="-128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rgbClr val="414042"/>
          </a:solidFill>
          <a:latin typeface="Noto Sans CJK JP Regular" panose="020B0500000000000000" pitchFamily="34" charset="-128"/>
          <a:ea typeface="Noto Sans CJK JP Regular" panose="020B0500000000000000" pitchFamily="34" charset="-128"/>
          <a:cs typeface="Noto Sans CJK JP Regular" panose="020B0500000000000000" pitchFamily="34" charset="-128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rgbClr val="414042"/>
          </a:solidFill>
          <a:latin typeface="Noto Sans CJK JP Regular" panose="020B0500000000000000" pitchFamily="34" charset="-128"/>
          <a:ea typeface="Noto Sans CJK JP Regular" panose="020B0500000000000000" pitchFamily="34" charset="-128"/>
          <a:cs typeface="Noto Sans CJK JP Regular" panose="020B0500000000000000" pitchFamily="34" charset="-128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rgbClr val="414042"/>
          </a:solidFill>
          <a:latin typeface="Noto Sans CJK JP Regular" panose="020B0500000000000000" pitchFamily="34" charset="-128"/>
          <a:ea typeface="Noto Sans CJK JP Regular" panose="020B0500000000000000" pitchFamily="34" charset="-128"/>
          <a:cs typeface="Noto Sans CJK JP Regular" panose="020B0500000000000000" pitchFamily="34" charset="-128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rgbClr val="414042"/>
          </a:solidFill>
          <a:latin typeface="Noto Sans CJK JP Regular" panose="020B0500000000000000" pitchFamily="34" charset="-128"/>
          <a:ea typeface="Noto Sans CJK JP Regular" panose="020B0500000000000000" pitchFamily="34" charset="-128"/>
          <a:cs typeface="Noto Sans CJK JP Regular" panose="020B0500000000000000" pitchFamily="3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luon-cv.mxnet.io/build/examples_detection/index.html" TargetMode="External"/><Relationship Id="rId2" Type="http://schemas.openxmlformats.org/officeDocument/2006/relationships/hyperlink" Target="https://gluon-cv.mxnet.io/model_zoo/detection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diveintodeeplearning.org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7898" y="3722914"/>
            <a:ext cx="5869359" cy="666495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Tong He</a:t>
            </a:r>
          </a:p>
          <a:p>
            <a:r>
              <a:rPr lang="en-US" dirty="0">
                <a:latin typeface="+mn-lt"/>
              </a:rPr>
              <a:t>Applied Scientist, Amazon Web Services.</a:t>
            </a:r>
          </a:p>
          <a:p>
            <a:endParaRPr lang="en-US" dirty="0">
              <a:latin typeface="+mn-lt"/>
              <a:ea typeface="Noto Sans CJK JP Regular" panose="020B0500000000000000" pitchFamily="34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87899" y="4337023"/>
            <a:ext cx="3683000" cy="369888"/>
          </a:xfrm>
        </p:spPr>
        <p:txBody>
          <a:bodyPr/>
          <a:lstStyle/>
          <a:p>
            <a:r>
              <a:rPr lang="en-US" dirty="0">
                <a:latin typeface="+mn-lt"/>
                <a:ea typeface="Noto Sans CJK JP Regular" panose="020B0500000000000000" pitchFamily="34" charset="-128"/>
              </a:rPr>
              <a:t>2018.12.</a:t>
            </a:r>
            <a:r>
              <a:rPr lang="en-US" dirty="0">
                <a:latin typeface="+mn-lt"/>
              </a:rPr>
              <a:t>17</a:t>
            </a:r>
            <a:endParaRPr lang="en-US" dirty="0">
              <a:latin typeface="+mn-lt"/>
              <a:ea typeface="Noto Sans CJK JP Regular" panose="020B0500000000000000" pitchFamily="34" charset="-128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87899" y="1908228"/>
            <a:ext cx="7324988" cy="1370065"/>
          </a:xfrm>
        </p:spPr>
        <p:txBody>
          <a:bodyPr/>
          <a:lstStyle/>
          <a:p>
            <a:r>
              <a:rPr lang="en-US" dirty="0">
                <a:latin typeface="+mn-lt"/>
              </a:rPr>
              <a:t>GluonCV: Object Detection</a:t>
            </a:r>
            <a:br>
              <a:rPr lang="en-US" dirty="0">
                <a:latin typeface="+mn-lt"/>
              </a:rPr>
            </a:br>
            <a:endParaRPr lang="en-US" dirty="0">
              <a:latin typeface="+mn-lt"/>
              <a:ea typeface="Noto Sans CJK JP Bold" panose="020B0500000000000000" pitchFamily="34" charset="-128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41DA919-DA79-F846-94AD-DF4DC92942D6}"/>
              </a:ext>
            </a:extLst>
          </p:cNvPr>
          <p:cNvSpPr txBox="1">
            <a:spLocks/>
          </p:cNvSpPr>
          <p:nvPr/>
        </p:nvSpPr>
        <p:spPr>
          <a:xfrm>
            <a:off x="3655641" y="2344936"/>
            <a:ext cx="3683000" cy="43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600" b="0" i="0" kern="1200" baseline="0">
                <a:solidFill>
                  <a:srgbClr val="414042"/>
                </a:solidFill>
                <a:latin typeface="Noto Sans CJK JP Regular" panose="020B0500000000000000" pitchFamily="34" charset="-128"/>
                <a:ea typeface="Noto Sans CJK JP Regular" panose="020B0500000000000000" pitchFamily="34" charset="-128"/>
                <a:cs typeface="Noto Sans CJK JP Regular" panose="020B0500000000000000" pitchFamily="34" charset="-128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414042"/>
                </a:solidFill>
                <a:latin typeface="Noto Sans CJK JP Regular" panose="020B0500000000000000" pitchFamily="34" charset="-128"/>
                <a:ea typeface="Noto Sans CJK JP Regular" panose="020B0500000000000000" pitchFamily="34" charset="-128"/>
                <a:cs typeface="Noto Sans CJK JP Regular" panose="020B0500000000000000" pitchFamily="34" charset="-128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Noto Sans CJK JP Regular" panose="020B0500000000000000" pitchFamily="34" charset="-128"/>
                <a:ea typeface="Noto Sans CJK JP Regular" panose="020B0500000000000000" pitchFamily="34" charset="-128"/>
                <a:cs typeface="Noto Sans CJK JP Regular" panose="020B0500000000000000" pitchFamily="34" charset="-128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414042"/>
                </a:solidFill>
                <a:latin typeface="Noto Sans CJK JP Regular" panose="020B0500000000000000" pitchFamily="34" charset="-128"/>
                <a:ea typeface="Noto Sans CJK JP Regular" panose="020B0500000000000000" pitchFamily="34" charset="-128"/>
                <a:cs typeface="Noto Sans CJK JP Regular" panose="020B0500000000000000" pitchFamily="34" charset="-128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414042"/>
                </a:solidFill>
                <a:latin typeface="Noto Sans CJK JP Regular" panose="020B0500000000000000" pitchFamily="34" charset="-128"/>
                <a:ea typeface="Noto Sans CJK JP Regular" panose="020B0500000000000000" pitchFamily="34" charset="-128"/>
                <a:cs typeface="Noto Sans CJK JP Regular" panose="020B0500000000000000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6627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59D56-678E-E54F-985E-8EDB05D5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en-US" dirty="0"/>
              <a:t> with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B29A3-5C02-0946-AC3F-F28A87915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popular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altLang="zh-CN" dirty="0"/>
              <a:t>SSD</a:t>
            </a:r>
          </a:p>
          <a:p>
            <a:pPr lvl="1"/>
            <a:r>
              <a:rPr lang="en-US" altLang="zh-CN" dirty="0"/>
              <a:t>Faster</a:t>
            </a:r>
            <a:r>
              <a:rPr lang="zh-CN" altLang="en-US" dirty="0"/>
              <a:t> </a:t>
            </a:r>
            <a:r>
              <a:rPr lang="en-US" altLang="zh-CN" dirty="0"/>
              <a:t>R-CNN</a:t>
            </a:r>
          </a:p>
          <a:p>
            <a:pPr lvl="1"/>
            <a:r>
              <a:rPr lang="en-US" altLang="zh-CN" dirty="0"/>
              <a:t>YOLO</a:t>
            </a:r>
          </a:p>
        </p:txBody>
      </p:sp>
    </p:spTree>
    <p:extLst>
      <p:ext uri="{BB962C8B-B14F-4D97-AF65-F5344CB8AC3E}">
        <p14:creationId xmlns:p14="http://schemas.microsoft.com/office/powerpoint/2010/main" val="2420678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59D56-678E-E54F-985E-8EDB05D5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en-US" dirty="0"/>
              <a:t> with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B29A3-5C02-0946-AC3F-F28A87915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SSD:</a:t>
            </a:r>
            <a:r>
              <a:rPr lang="zh-CN" altLang="en-US" dirty="0"/>
              <a:t> </a:t>
            </a:r>
            <a:r>
              <a:rPr lang="en-US" altLang="zh-CN" dirty="0"/>
              <a:t>Single Shot </a:t>
            </a:r>
            <a:r>
              <a:rPr lang="en-US" altLang="zh-CN" dirty="0" err="1"/>
              <a:t>multibox</a:t>
            </a:r>
            <a:r>
              <a:rPr lang="en-US" altLang="zh-CN" dirty="0"/>
              <a:t> Detection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altLang="zh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4C5AB4-4889-384F-9F97-89FC80EBD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819" y="1570807"/>
            <a:ext cx="4519244" cy="276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289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59D56-678E-E54F-985E-8EDB05D5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en-US" dirty="0"/>
              <a:t> with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B29A3-5C02-0946-AC3F-F28A87915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SSD:</a:t>
            </a:r>
            <a:r>
              <a:rPr lang="zh-CN" altLang="en-US" dirty="0"/>
              <a:t> </a:t>
            </a:r>
            <a:r>
              <a:rPr lang="en-US" altLang="zh-CN" dirty="0"/>
              <a:t>Single Shot </a:t>
            </a:r>
            <a:r>
              <a:rPr lang="en-US" altLang="zh-CN" dirty="0" err="1"/>
              <a:t>multibox</a:t>
            </a:r>
            <a:r>
              <a:rPr lang="en-US" altLang="zh-CN" dirty="0"/>
              <a:t> Detection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85CB01-F027-9741-B8D8-3527227C8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75" y="1816582"/>
            <a:ext cx="8101131" cy="234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233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59D56-678E-E54F-985E-8EDB05D5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en-US" dirty="0"/>
              <a:t> with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B29A3-5C02-0946-AC3F-F28A87915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YOLO: You Only Look Once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91460F-A86B-F448-B758-A3D84ECE9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35" y="1576547"/>
            <a:ext cx="6633411" cy="286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13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59D56-678E-E54F-985E-8EDB05D5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en-US" dirty="0"/>
              <a:t> with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B29A3-5C02-0946-AC3F-F28A87915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YOLO: You Only Look Once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BD766F-3D4C-FA4E-9234-7EB62F32D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055" y="1599442"/>
            <a:ext cx="4909363" cy="296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0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59D56-678E-E54F-985E-8EDB05D5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en-US" dirty="0"/>
              <a:t> with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B29A3-5C02-0946-AC3F-F28A87915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R-CNN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altLang="zh-CN" dirty="0"/>
              <a:t>Selective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slow</a:t>
            </a:r>
          </a:p>
          <a:p>
            <a:pPr lvl="1"/>
            <a:r>
              <a:rPr lang="en-US" altLang="zh-CN" dirty="0"/>
              <a:t>Class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SVM</a:t>
            </a:r>
            <a:endParaRPr lang="en-US" dirty="0"/>
          </a:p>
          <a:p>
            <a:pPr lvl="1"/>
            <a:endParaRPr lang="en-US" altLang="zh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E37110-2DE0-4D4A-AB63-7396F3661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526" y="2737275"/>
            <a:ext cx="5406189" cy="147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715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59D56-678E-E54F-985E-8EDB05D5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en-US" dirty="0"/>
              <a:t> with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B29A3-5C02-0946-AC3F-F28A87915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Fast</a:t>
            </a:r>
            <a:r>
              <a:rPr lang="zh-CN" altLang="en-US" dirty="0"/>
              <a:t> </a:t>
            </a:r>
            <a:r>
              <a:rPr lang="en-US" altLang="zh-CN" dirty="0"/>
              <a:t>R-CNN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altLang="zh-CN" dirty="0" err="1"/>
              <a:t>RoI</a:t>
            </a:r>
            <a:r>
              <a:rPr lang="zh-CN" altLang="en-US" dirty="0"/>
              <a:t> </a:t>
            </a:r>
            <a:r>
              <a:rPr lang="en-US" altLang="zh-CN" dirty="0"/>
              <a:t>Pooling</a:t>
            </a:r>
          </a:p>
          <a:p>
            <a:pPr lvl="1"/>
            <a:r>
              <a:rPr lang="en-US" altLang="zh-CN" dirty="0"/>
              <a:t>Prediction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dense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</a:p>
          <a:p>
            <a:pPr lvl="1"/>
            <a:endParaRPr lang="en-US" dirty="0"/>
          </a:p>
          <a:p>
            <a:pPr lvl="1"/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3696C8-F2BC-F249-B91C-420D874D2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583" y="1084829"/>
            <a:ext cx="3877950" cy="34029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8592E0-707B-4F4F-AF2E-454484960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92" y="2893683"/>
            <a:ext cx="4075417" cy="132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8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59D56-678E-E54F-985E-8EDB05D5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en-US" dirty="0"/>
              <a:t> with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B29A3-5C02-0946-AC3F-F28A87915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Faster</a:t>
            </a:r>
            <a:r>
              <a:rPr lang="zh-CN" altLang="en-US" dirty="0"/>
              <a:t> </a:t>
            </a:r>
            <a:r>
              <a:rPr lang="en-US" altLang="zh-CN" dirty="0"/>
              <a:t>R-CNN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altLang="zh-CN" dirty="0"/>
              <a:t>Replace</a:t>
            </a:r>
            <a:r>
              <a:rPr lang="zh-CN" altLang="en-US" dirty="0"/>
              <a:t> </a:t>
            </a:r>
            <a:r>
              <a:rPr lang="en-US" altLang="zh-CN" dirty="0"/>
              <a:t>selective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br>
              <a:rPr lang="en-US" altLang="zh-CN" dirty="0"/>
            </a:br>
            <a:r>
              <a:rPr lang="en-US" altLang="zh-CN" dirty="0"/>
              <a:t>by region proposal network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81A812-5BD3-F540-B1D4-F83F57C82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285" y="1443789"/>
            <a:ext cx="4465188" cy="247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43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59D56-678E-E54F-985E-8EDB05D5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en-US" dirty="0"/>
              <a:t> with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B29A3-5C02-0946-AC3F-F28A87915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altLang="zh-CN" dirty="0"/>
              <a:t>SSD</a:t>
            </a:r>
          </a:p>
          <a:p>
            <a:pPr lvl="2"/>
            <a:r>
              <a:rPr lang="en-US" altLang="zh-CN" dirty="0"/>
              <a:t>Fast, easy to implement,</a:t>
            </a:r>
            <a:r>
              <a:rPr lang="zh-CN" altLang="en-US" dirty="0"/>
              <a:t> </a:t>
            </a:r>
            <a:r>
              <a:rPr lang="en-US" altLang="zh-CN" dirty="0"/>
              <a:t>less</a:t>
            </a:r>
            <a:r>
              <a:rPr lang="zh-CN" altLang="en-US" dirty="0"/>
              <a:t> </a:t>
            </a:r>
            <a:r>
              <a:rPr lang="en-US" altLang="zh-CN" dirty="0"/>
              <a:t>accurate</a:t>
            </a:r>
          </a:p>
          <a:p>
            <a:pPr lvl="1"/>
            <a:r>
              <a:rPr lang="en-US" altLang="zh-CN" dirty="0"/>
              <a:t>Faster</a:t>
            </a:r>
            <a:r>
              <a:rPr lang="zh-CN" altLang="en-US" dirty="0"/>
              <a:t> </a:t>
            </a:r>
            <a:r>
              <a:rPr lang="en-US" altLang="zh-CN" dirty="0"/>
              <a:t>R-CNN</a:t>
            </a:r>
          </a:p>
          <a:p>
            <a:pPr lvl="2"/>
            <a:r>
              <a:rPr lang="en-US" altLang="zh-CN" dirty="0"/>
              <a:t>Slow,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accurate</a:t>
            </a:r>
          </a:p>
          <a:p>
            <a:pPr lvl="1"/>
            <a:r>
              <a:rPr lang="en-US" altLang="zh-CN" dirty="0"/>
              <a:t>YOLO</a:t>
            </a:r>
          </a:p>
          <a:p>
            <a:pPr lvl="2"/>
            <a:r>
              <a:rPr lang="en-US" altLang="zh-CN" dirty="0"/>
              <a:t>Fast, accurate</a:t>
            </a:r>
          </a:p>
        </p:txBody>
      </p:sp>
    </p:spTree>
    <p:extLst>
      <p:ext uri="{BB962C8B-B14F-4D97-AF65-F5344CB8AC3E}">
        <p14:creationId xmlns:p14="http://schemas.microsoft.com/office/powerpoint/2010/main" val="923079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96394" y="1969202"/>
            <a:ext cx="7772400" cy="93010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altLang="zh-CN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Object</a:t>
            </a:r>
            <a:r>
              <a:rPr lang="zh-CN" altLang="en-US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Detection</a:t>
            </a:r>
            <a:r>
              <a:rPr lang="zh-CN" altLang="en-US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with </a:t>
            </a:r>
            <a:r>
              <a:rPr lang="en-US" altLang="zh-CN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GluonCV</a:t>
            </a:r>
            <a:endParaRPr lang="en-US" dirty="0">
              <a:solidFill>
                <a:srgbClr val="41404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198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96394" y="1969202"/>
            <a:ext cx="7772400" cy="93010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829008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59D56-678E-E54F-985E-8EDB05D5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en-US" dirty="0"/>
              <a:t> with </a:t>
            </a:r>
            <a:r>
              <a:rPr lang="en-US" altLang="zh-CN" dirty="0"/>
              <a:t>GluonCV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B29A3-5C02-0946-AC3F-F28A87915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Zoo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CA4DDF-1C91-F141-A801-5C5FA4438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679" y="1188102"/>
            <a:ext cx="3567523" cy="337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85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59D56-678E-E54F-985E-8EDB05D5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en-US" dirty="0"/>
              <a:t> with </a:t>
            </a:r>
            <a:r>
              <a:rPr lang="en-US" altLang="zh-CN" dirty="0"/>
              <a:t>GluonCV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B29A3-5C02-0946-AC3F-F28A87915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Advanced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Learnin</a:t>
            </a:r>
            <a:r>
              <a:rPr lang="en-US" altLang="zh-CN" dirty="0"/>
              <a:t>g</a:t>
            </a:r>
            <a:r>
              <a:rPr lang="zh-CN" altLang="en-US" dirty="0"/>
              <a:t> </a:t>
            </a:r>
            <a:r>
              <a:rPr lang="en-US" altLang="zh-CN" dirty="0"/>
              <a:t>rate schedule</a:t>
            </a:r>
          </a:p>
          <a:p>
            <a:pPr lvl="1"/>
            <a:r>
              <a:rPr lang="en-US" dirty="0"/>
              <a:t>Mix-up</a:t>
            </a:r>
          </a:p>
          <a:p>
            <a:pPr lvl="1"/>
            <a:r>
              <a:rPr lang="en-US" altLang="zh-CN" dirty="0"/>
              <a:t>Label smoothing</a:t>
            </a:r>
          </a:p>
        </p:txBody>
      </p:sp>
    </p:spTree>
    <p:extLst>
      <p:ext uri="{BB962C8B-B14F-4D97-AF65-F5344CB8AC3E}">
        <p14:creationId xmlns:p14="http://schemas.microsoft.com/office/powerpoint/2010/main" val="3183391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59D56-678E-E54F-985E-8EDB05D5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en-US" dirty="0"/>
              <a:t> with </a:t>
            </a:r>
            <a:r>
              <a:rPr lang="en-US" altLang="zh-CN" dirty="0"/>
              <a:t>GluonCV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B29A3-5C02-0946-AC3F-F28A87915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Mix-Up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867057-579B-2243-BAE0-5546C3BC5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590" y="1707678"/>
            <a:ext cx="5835702" cy="285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5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59D56-678E-E54F-985E-8EDB05D5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en-US" dirty="0"/>
              <a:t> with </a:t>
            </a:r>
            <a:r>
              <a:rPr lang="en-US" altLang="zh-CN" dirty="0"/>
              <a:t>GluonCV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B29A3-5C02-0946-AC3F-F28A87915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Elephant-in-the-Room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altLang="zh-CN" dirty="0"/>
          </a:p>
        </p:txBody>
      </p:sp>
      <p:pic>
        <p:nvPicPr>
          <p:cNvPr id="4" name="elephant.mp4">
            <a:hlinkClick r:id="" action="ppaction://media"/>
            <a:extLst>
              <a:ext uri="{FF2B5EF4-FFF2-40B4-BE49-F238E27FC236}">
                <a16:creationId xmlns:a16="http://schemas.microsoft.com/office/drawing/2014/main" id="{2C6506E3-2ADF-E245-80E2-44E4ABFBCC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8320" y="1502425"/>
            <a:ext cx="3902242" cy="292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13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59D56-678E-E54F-985E-8EDB05D5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en-US" dirty="0"/>
              <a:t> with </a:t>
            </a:r>
            <a:r>
              <a:rPr lang="en-US" altLang="zh-CN" dirty="0"/>
              <a:t>GluonCV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B29A3-5C02-0946-AC3F-F28A87915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Resources: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Model Zoo: </a:t>
            </a:r>
            <a:r>
              <a:rPr lang="en-US" dirty="0">
                <a:hlinkClick r:id="rId2"/>
              </a:rPr>
              <a:t>https://gluon-cv.mxnet.io/model_zoo/detection.html</a:t>
            </a:r>
            <a:endParaRPr lang="en-US" dirty="0"/>
          </a:p>
          <a:p>
            <a:pPr lvl="1"/>
            <a:r>
              <a:rPr lang="en-US" altLang="zh-CN" dirty="0"/>
              <a:t>Tutorials: </a:t>
            </a:r>
            <a:r>
              <a:rPr lang="en-US" altLang="zh-CN" dirty="0">
                <a:hlinkClick r:id="rId3"/>
              </a:rPr>
              <a:t>https://gluon-cv.mxnet.io/build/examples_detection/index.html</a:t>
            </a:r>
            <a:endParaRPr lang="en-US" altLang="zh-CN" dirty="0"/>
          </a:p>
          <a:p>
            <a:pPr lvl="1"/>
            <a:r>
              <a:rPr lang="en-US" altLang="zh-CN" dirty="0"/>
              <a:t>Deep Learning Book: </a:t>
            </a:r>
            <a:r>
              <a:rPr lang="en-US" altLang="zh-CN" dirty="0">
                <a:hlinkClick r:id="rId4"/>
              </a:rPr>
              <a:t>http://en.diveintodeeplearning.org/</a:t>
            </a:r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76818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59D56-678E-E54F-985E-8EDB05D5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en-US" dirty="0"/>
              <a:t> with </a:t>
            </a:r>
            <a:r>
              <a:rPr lang="en-US" altLang="zh-CN" dirty="0"/>
              <a:t>GluonCV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B29A3-5C02-0946-AC3F-F28A87915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Hands</a:t>
            </a:r>
            <a:r>
              <a:rPr lang="zh-CN" altLang="en-US" dirty="0"/>
              <a:t> </a:t>
            </a:r>
            <a:r>
              <a:rPr lang="en-US" altLang="zh-CN" dirty="0"/>
              <a:t>On!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96265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82F38-F8A5-6F4A-840B-5F4047B35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detection?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6C77C-95BC-C34D-8B96-DA83C56E8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dirty="0"/>
              <a:t>Localize the object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063170-4D6F-E64B-A0A4-C164D30B8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371" y="1905330"/>
            <a:ext cx="3922140" cy="265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83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59D56-678E-E54F-985E-8EDB05D5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Detection?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B29A3-5C02-0946-AC3F-F28A87915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Objects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632E2C-FBE5-EE46-8921-108DBBEEF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981" y="1443433"/>
            <a:ext cx="4470930" cy="31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17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96394" y="1969202"/>
            <a:ext cx="7772400" cy="93010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altLang="zh-CN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Object</a:t>
            </a:r>
            <a:r>
              <a:rPr lang="zh-CN" altLang="en-US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zh-CN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Detection</a:t>
            </a:r>
            <a:r>
              <a:rPr lang="zh-CN" altLang="en-US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with Deep Learning</a:t>
            </a:r>
          </a:p>
        </p:txBody>
      </p:sp>
    </p:spTree>
    <p:extLst>
      <p:ext uri="{BB962C8B-B14F-4D97-AF65-F5344CB8AC3E}">
        <p14:creationId xmlns:p14="http://schemas.microsoft.com/office/powerpoint/2010/main" val="1739859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59D56-678E-E54F-985E-8EDB05D5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en-US" dirty="0"/>
              <a:t> with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B29A3-5C02-0946-AC3F-F28A87915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Compared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36A48-732F-8641-A148-C72C6A5D85EA}"/>
              </a:ext>
            </a:extLst>
          </p:cNvPr>
          <p:cNvSpPr txBox="1"/>
          <p:nvPr/>
        </p:nvSpPr>
        <p:spPr>
          <a:xfrm>
            <a:off x="545007" y="1792466"/>
            <a:ext cx="23086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Classification:</a:t>
            </a:r>
          </a:p>
          <a:p>
            <a:endParaRPr lang="en-US" dirty="0"/>
          </a:p>
          <a:p>
            <a:r>
              <a:rPr lang="en-US" altLang="zh-CN" dirty="0"/>
              <a:t>Input: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</a:p>
          <a:p>
            <a:r>
              <a:rPr lang="en-US" altLang="zh-CN" dirty="0"/>
              <a:t>Output: class label</a:t>
            </a:r>
          </a:p>
          <a:p>
            <a:r>
              <a:rPr lang="en-US" altLang="zh-CN" dirty="0"/>
              <a:t>Evaluation: accuracy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8704B0-B7AD-7146-8F88-94B247742022}"/>
              </a:ext>
            </a:extLst>
          </p:cNvPr>
          <p:cNvSpPr txBox="1"/>
          <p:nvPr/>
        </p:nvSpPr>
        <p:spPr>
          <a:xfrm>
            <a:off x="4545451" y="1792466"/>
            <a:ext cx="286328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Detection:</a:t>
            </a:r>
          </a:p>
          <a:p>
            <a:endParaRPr lang="en-US" dirty="0"/>
          </a:p>
          <a:p>
            <a:r>
              <a:rPr lang="en-US" altLang="zh-CN" dirty="0"/>
              <a:t>Input: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</a:p>
          <a:p>
            <a:r>
              <a:rPr lang="en-US" altLang="zh-CN" dirty="0"/>
              <a:t>Output: boxes with labels</a:t>
            </a:r>
          </a:p>
          <a:p>
            <a:r>
              <a:rPr lang="en-US" altLang="zh-CN" dirty="0"/>
              <a:t>Evaluation: </a:t>
            </a:r>
            <a:r>
              <a:rPr lang="en-US" altLang="zh-CN" dirty="0" err="1"/>
              <a:t>IoU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382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59D56-678E-E54F-985E-8EDB05D5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en-US" dirty="0"/>
              <a:t> with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B29A3-5C02-0946-AC3F-F28A87915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Bounding Box</a:t>
            </a:r>
          </a:p>
          <a:p>
            <a:endParaRPr lang="en-US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Generated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Represented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(h,</a:t>
            </a:r>
            <a:r>
              <a:rPr lang="zh-CN" altLang="en-US" dirty="0"/>
              <a:t> </a:t>
            </a:r>
            <a:r>
              <a:rPr lang="en-US" altLang="zh-CN" dirty="0"/>
              <a:t>w,</a:t>
            </a:r>
            <a:r>
              <a:rPr lang="zh-CN" altLang="en-US" dirty="0"/>
              <a:t> </a:t>
            </a:r>
            <a:r>
              <a:rPr lang="en-US" altLang="zh-CN" dirty="0"/>
              <a:t>x,</a:t>
            </a:r>
            <a:r>
              <a:rPr lang="zh-CN" altLang="en-US" dirty="0"/>
              <a:t> </a:t>
            </a:r>
            <a:r>
              <a:rPr lang="en-US" altLang="zh-CN" dirty="0"/>
              <a:t>y)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F9301A-83FD-D543-903C-F47529BE7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651" y="849390"/>
            <a:ext cx="2250853" cy="1734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84D1A6-AB0D-1E4A-93A3-6F9BF5889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651" y="2743850"/>
            <a:ext cx="2250853" cy="169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139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59D56-678E-E54F-985E-8EDB05D5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en-US" dirty="0"/>
              <a:t> with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B29A3-5C02-0946-AC3F-F28A87915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IoU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Intersection</a:t>
            </a:r>
            <a:r>
              <a:rPr lang="zh-CN" altLang="en-US" dirty="0"/>
              <a:t> </a:t>
            </a:r>
            <a:r>
              <a:rPr lang="en-US" altLang="zh-CN" dirty="0"/>
              <a:t>over</a:t>
            </a:r>
            <a:r>
              <a:rPr lang="zh-CN" altLang="en-US" dirty="0"/>
              <a:t> </a:t>
            </a:r>
            <a:r>
              <a:rPr lang="en-US" altLang="zh-CN" dirty="0"/>
              <a:t>Union</a:t>
            </a:r>
          </a:p>
          <a:p>
            <a:endParaRPr lang="en-US" altLang="zh-CN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FBD551-1765-BE4D-A26E-CAE78529C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741" y="1461818"/>
            <a:ext cx="4145400" cy="264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926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59D56-678E-E54F-985E-8EDB05D5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en-US" dirty="0"/>
              <a:t> with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B29A3-5C02-0946-AC3F-F28A87915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NMS:</a:t>
            </a:r>
            <a:r>
              <a:rPr lang="zh-CN" altLang="en-US" dirty="0"/>
              <a:t> </a:t>
            </a:r>
            <a:r>
              <a:rPr lang="en-US" altLang="zh-CN" dirty="0"/>
              <a:t>Non-Maximum</a:t>
            </a:r>
            <a:r>
              <a:rPr lang="zh-CN" altLang="en-US" dirty="0"/>
              <a:t> </a:t>
            </a:r>
            <a:r>
              <a:rPr lang="en-US" altLang="zh-CN" dirty="0"/>
              <a:t>Suppression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Choose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highest</a:t>
            </a:r>
            <a:r>
              <a:rPr lang="zh-CN" altLang="en-US" dirty="0"/>
              <a:t> </a:t>
            </a:r>
            <a:r>
              <a:rPr lang="en-US" altLang="zh-CN" dirty="0"/>
              <a:t>score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Remove</a:t>
            </a:r>
            <a:r>
              <a:rPr lang="zh-CN" altLang="en-US" dirty="0"/>
              <a:t> </a:t>
            </a:r>
            <a:r>
              <a:rPr lang="en-US" altLang="zh-CN" dirty="0" err="1"/>
              <a:t>IoU</a:t>
            </a:r>
            <a:r>
              <a:rPr lang="zh-CN" altLang="en-US" dirty="0"/>
              <a:t> 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threshold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Repeat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7F7982-9CF0-6E4A-8250-588E62FE2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815" y="760246"/>
            <a:ext cx="2660440" cy="19015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384602-2128-6A45-AFA2-D98269159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815" y="2661752"/>
            <a:ext cx="2615646" cy="190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58001"/>
      </p:ext>
    </p:extLst>
  </p:cSld>
  <p:clrMapOvr>
    <a:masterClrMapping/>
  </p:clrMapOvr>
</p:sld>
</file>

<file path=ppt/theme/theme1.xml><?xml version="1.0" encoding="utf-8"?>
<a:theme xmlns:a="http://schemas.openxmlformats.org/drawingml/2006/main" name="DeckTemplate-AWS">
  <a:themeElements>
    <a:clrScheme name="ユーザー定義 3">
      <a:dk1>
        <a:srgbClr val="15243D"/>
      </a:dk1>
      <a:lt1>
        <a:srgbClr val="FFFFFF"/>
      </a:lt1>
      <a:dk2>
        <a:srgbClr val="15243D"/>
      </a:dk2>
      <a:lt2>
        <a:srgbClr val="FEFFFF"/>
      </a:lt2>
      <a:accent1>
        <a:srgbClr val="FF9A00"/>
      </a:accent1>
      <a:accent2>
        <a:srgbClr val="00A1C9"/>
      </a:accent2>
      <a:accent3>
        <a:srgbClr val="007DBC"/>
      </a:accent3>
      <a:accent4>
        <a:srgbClr val="69AF34"/>
      </a:accent4>
      <a:accent5>
        <a:srgbClr val="EB5F07"/>
      </a:accent5>
      <a:accent6>
        <a:srgbClr val="545B64"/>
      </a:accent6>
      <a:hlink>
        <a:srgbClr val="007EBB"/>
      </a:hlink>
      <a:folHlink>
        <a:srgbClr val="007EBB"/>
      </a:folHlink>
    </a:clrScheme>
    <a:fontScheme name="Custom 2">
      <a:majorFont>
        <a:latin typeface="Amazon Ember"/>
        <a:ea typeface="Noto Sans CJK JP Regular"/>
        <a:cs typeface=""/>
      </a:majorFont>
      <a:minorFont>
        <a:latin typeface="Amazon Ember"/>
        <a:ea typeface="Noto Sans CJK JP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_Template" id="{D7482641-227B-FE4F-B593-A702DB708CB0}" vid="{A736CBA4-7675-BE48-8335-EB2CF8FAF9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597C89A-FD0C-431E-81F6-90225B937683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DeckTemplate-AWS</Template>
  <TotalTime>344</TotalTime>
  <Words>330</Words>
  <Application>Microsoft Macintosh PowerPoint</Application>
  <PresentationFormat>On-screen Show (16:9)</PresentationFormat>
  <Paragraphs>105</Paragraphs>
  <Slides>25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Amazon Ember</vt:lpstr>
      <vt:lpstr>Amazon Ember Light</vt:lpstr>
      <vt:lpstr>Amazon Ember Regular</vt:lpstr>
      <vt:lpstr>Arial</vt:lpstr>
      <vt:lpstr>Calibri</vt:lpstr>
      <vt:lpstr>Consolas</vt:lpstr>
      <vt:lpstr>Lucida Console</vt:lpstr>
      <vt:lpstr>Noto Sans CJK JP Bold</vt:lpstr>
      <vt:lpstr>Noto Sans CJK JP Regular</vt:lpstr>
      <vt:lpstr>Times New Roman</vt:lpstr>
      <vt:lpstr>DeckTemplate-AWS</vt:lpstr>
      <vt:lpstr>PowerPoint Presentation</vt:lpstr>
      <vt:lpstr>PowerPoint Presentation</vt:lpstr>
      <vt:lpstr>What is detection?</vt:lpstr>
      <vt:lpstr>Why Object Detection?</vt:lpstr>
      <vt:lpstr>PowerPoint Presentation</vt:lpstr>
      <vt:lpstr>Object Detection with Deep Learning</vt:lpstr>
      <vt:lpstr>Object Detection with Deep Learning</vt:lpstr>
      <vt:lpstr>Object Detection with Deep Learning</vt:lpstr>
      <vt:lpstr>Object Detection with Deep Learning</vt:lpstr>
      <vt:lpstr>Object Detection with Deep Learning</vt:lpstr>
      <vt:lpstr>Object Detection with Deep Learning</vt:lpstr>
      <vt:lpstr>Object Detection with Deep Learning</vt:lpstr>
      <vt:lpstr>Object Detection with Deep Learning</vt:lpstr>
      <vt:lpstr>Object Detection with Deep Learning</vt:lpstr>
      <vt:lpstr>Object Detection with Deep Learning</vt:lpstr>
      <vt:lpstr>Object Detection with Deep Learning</vt:lpstr>
      <vt:lpstr>Object Detection with Deep Learning</vt:lpstr>
      <vt:lpstr>Object Detection with Deep Learning</vt:lpstr>
      <vt:lpstr>PowerPoint Presentation</vt:lpstr>
      <vt:lpstr>Object Detection with GluonCV</vt:lpstr>
      <vt:lpstr>Object Detection with GluonCV</vt:lpstr>
      <vt:lpstr>Object Detection with GluonCV</vt:lpstr>
      <vt:lpstr>Object Detection with GluonCV</vt:lpstr>
      <vt:lpstr>Object Detection with GluonCV</vt:lpstr>
      <vt:lpstr>Object Detection with GluonCV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21</cp:revision>
  <dcterms:created xsi:type="dcterms:W3CDTF">2018-12-13T23:42:40Z</dcterms:created>
  <dcterms:modified xsi:type="dcterms:W3CDTF">2018-12-16T22:08:10Z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